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 name="Google Shape;19;p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pixabay.com/en/grass-lawn-green-cat-o--nine-tails-312104/"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LRFZfSFNOM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hyperlink" Target="https://www.youtube.com/watch?v=0nFqrBIc8eg" TargetMode="External"/><Relationship Id="rId4" Type="http://schemas.openxmlformats.org/officeDocument/2006/relationships/hyperlink" Target="https://www.youtube.com/watch?v=ocFxdf-lmsQ"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https://www.youtube.com/watch?v=LRFZfSFNOM8" TargetMode="External"/><Relationship Id="rId7" Type="http://schemas.openxmlformats.org/officeDocument/2006/relationships/hyperlink" Target="https://www.youtube.com/watch?v=QUnpROr3-Po"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mothercould.com/" TargetMode="External"/><Relationship Id="rId5" Type="http://schemas.openxmlformats.org/officeDocument/2006/relationships/hyperlink" Target="https://www.youtube.com/watch?v=0nFqrBIc8eg" TargetMode="External"/><Relationship Id="rId10" Type="http://schemas.openxmlformats.org/officeDocument/2006/relationships/hyperlink" Target="https://creativecommons.org/licenses/by-sa/3.0/" TargetMode="External"/><Relationship Id="rId4" Type="http://schemas.openxmlformats.org/officeDocument/2006/relationships/hyperlink" Target="https://www.youtube.com/watch?v=ocFxdf-lmsQ" TargetMode="External"/><Relationship Id="rId9" Type="http://schemas.openxmlformats.org/officeDocument/2006/relationships/hyperlink" Target="http://05command.wikidot.com/forum/t-1008872/boss30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WeYBmJPswe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QUnpROr3-P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Pat-a-Cake, Pat-a-Cake!</a:t>
            </a:r>
            <a:endParaRPr/>
          </a:p>
        </p:txBody>
      </p:sp>
      <p:pic>
        <p:nvPicPr>
          <p:cNvPr id="85" name="Google Shape;85;p13"/>
          <p:cNvPicPr preferRelativeResize="0"/>
          <p:nvPr/>
        </p:nvPicPr>
        <p:blipFill rotWithShape="1">
          <a:blip r:embed="rId3">
            <a:alphaModFix/>
          </a:blip>
          <a:srcRect/>
          <a:stretch/>
        </p:blipFill>
        <p:spPr>
          <a:xfrm>
            <a:off x="2767012" y="1496379"/>
            <a:ext cx="6657975" cy="4435876"/>
          </a:xfrm>
          <a:prstGeom prst="rect">
            <a:avLst/>
          </a:prstGeom>
          <a:ln>
            <a:noFill/>
          </a:ln>
          <a:effectLst>
            <a:softEdge rad="112500"/>
          </a:effectLst>
        </p:spPr>
      </p:pic>
      <p:pic>
        <p:nvPicPr>
          <p:cNvPr id="3" name="Picture 2">
            <a:extLst>
              <a:ext uri="{FF2B5EF4-FFF2-40B4-BE49-F238E27FC236}">
                <a16:creationId xmlns:a16="http://schemas.microsoft.com/office/drawing/2014/main" id="{F5500B2F-CEEF-471C-B0B8-CD583F8DDB9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925745"/>
            <a:ext cx="11887200" cy="58388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2"/>
          <p:cNvPicPr preferRelativeResize="0">
            <a:picLocks noGrp="1"/>
          </p:cNvPicPr>
          <p:nvPr>
            <p:ph type="body" idx="1"/>
          </p:nvPr>
        </p:nvPicPr>
        <p:blipFill rotWithShape="1">
          <a:blip r:embed="rId3">
            <a:alphaModFix/>
          </a:blip>
          <a:srcRect/>
          <a:stretch/>
        </p:blipFill>
        <p:spPr>
          <a:xfrm>
            <a:off x="5468935" y="900110"/>
            <a:ext cx="2743206" cy="2057404"/>
          </a:xfrm>
          <a:prstGeom prst="rect">
            <a:avLst/>
          </a:prstGeom>
          <a:noFill/>
          <a:ln>
            <a:noFill/>
          </a:ln>
        </p:spPr>
      </p:pic>
      <p:sp>
        <p:nvSpPr>
          <p:cNvPr id="152" name="Google Shape;152;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Calibri"/>
              <a:buNone/>
            </a:pPr>
            <a:r>
              <a:rPr lang="en-US"/>
              <a:t>Grab and Hold</a:t>
            </a:r>
            <a:endParaRPr/>
          </a:p>
        </p:txBody>
      </p:sp>
      <p:sp>
        <p:nvSpPr>
          <p:cNvPr id="153" name="Google Shape;153;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a:t>Toddlers:</a:t>
            </a:r>
            <a:endParaRPr/>
          </a:p>
          <a:p>
            <a:pPr marL="0" lvl="0" indent="0" algn="l" rtl="0">
              <a:lnSpc>
                <a:spcPct val="90000"/>
              </a:lnSpc>
              <a:spcBef>
                <a:spcPts val="1000"/>
              </a:spcBef>
              <a:spcAft>
                <a:spcPts val="0"/>
              </a:spcAft>
              <a:buClr>
                <a:schemeClr val="dk1"/>
              </a:buClr>
              <a:buSzPts val="1600"/>
              <a:buNone/>
            </a:pPr>
            <a:r>
              <a:rPr lang="en-US"/>
              <a:t>Create a mystery box. This is an empty box filled with items. Inside of the mystery box put items like:</a:t>
            </a:r>
            <a:endParaRPr/>
          </a:p>
          <a:p>
            <a:pPr marL="0" lvl="0" indent="0" algn="l" rtl="0">
              <a:lnSpc>
                <a:spcPct val="90000"/>
              </a:lnSpc>
              <a:spcBef>
                <a:spcPts val="1000"/>
              </a:spcBef>
              <a:spcAft>
                <a:spcPts val="0"/>
              </a:spcAft>
              <a:buClr>
                <a:schemeClr val="dk1"/>
              </a:buClr>
              <a:buSzPts val="1600"/>
              <a:buNone/>
            </a:pPr>
            <a:r>
              <a:rPr lang="en-US"/>
              <a:t>scarves, keys, something furry/soft,  a flower, toy cars, a bean, etc.</a:t>
            </a:r>
            <a:endParaRPr/>
          </a:p>
          <a:p>
            <a:pPr marL="0" lvl="0" indent="0" algn="l" rtl="0">
              <a:lnSpc>
                <a:spcPct val="90000"/>
              </a:lnSpc>
              <a:spcBef>
                <a:spcPts val="1000"/>
              </a:spcBef>
              <a:spcAft>
                <a:spcPts val="0"/>
              </a:spcAft>
              <a:buClr>
                <a:schemeClr val="dk1"/>
              </a:buClr>
              <a:buSzPts val="1600"/>
              <a:buNone/>
            </a:pPr>
            <a:r>
              <a:rPr lang="en-US"/>
              <a:t>As the child is feeling in the mystery box ask him/her, “what do think you are feeling?”  Ask the child, “how does this feel?”  </a:t>
            </a:r>
            <a:endParaRPr/>
          </a:p>
        </p:txBody>
      </p:sp>
      <p:pic>
        <p:nvPicPr>
          <p:cNvPr id="154" name="Google Shape;154;p22"/>
          <p:cNvPicPr preferRelativeResize="0"/>
          <p:nvPr/>
        </p:nvPicPr>
        <p:blipFill rotWithShape="1">
          <a:blip r:embed="rId4">
            <a:alphaModFix/>
          </a:blip>
          <a:srcRect/>
          <a:stretch/>
        </p:blipFill>
        <p:spPr>
          <a:xfrm>
            <a:off x="5092766" y="2892795"/>
            <a:ext cx="3172310" cy="1871663"/>
          </a:xfrm>
          <a:prstGeom prst="rect">
            <a:avLst/>
          </a:prstGeom>
          <a:noFill/>
          <a:ln>
            <a:noFill/>
          </a:ln>
        </p:spPr>
      </p:pic>
      <p:pic>
        <p:nvPicPr>
          <p:cNvPr id="155" name="Google Shape;155;p22"/>
          <p:cNvPicPr preferRelativeResize="0"/>
          <p:nvPr/>
        </p:nvPicPr>
        <p:blipFill rotWithShape="1">
          <a:blip r:embed="rId5">
            <a:alphaModFix/>
          </a:blip>
          <a:srcRect/>
          <a:stretch/>
        </p:blipFill>
        <p:spPr>
          <a:xfrm>
            <a:off x="8115294" y="2086400"/>
            <a:ext cx="2743206" cy="1742227"/>
          </a:xfrm>
          <a:prstGeom prst="rect">
            <a:avLst/>
          </a:prstGeom>
          <a:noFill/>
          <a:ln>
            <a:noFill/>
          </a:ln>
        </p:spPr>
      </p:pic>
      <p:pic>
        <p:nvPicPr>
          <p:cNvPr id="156" name="Google Shape;156;p22"/>
          <p:cNvPicPr preferRelativeResize="0"/>
          <p:nvPr/>
        </p:nvPicPr>
        <p:blipFill rotWithShape="1">
          <a:blip r:embed="rId6">
            <a:alphaModFix/>
          </a:blip>
          <a:srcRect/>
          <a:stretch/>
        </p:blipFill>
        <p:spPr>
          <a:xfrm>
            <a:off x="7790334" y="4000597"/>
            <a:ext cx="3391243" cy="2352675"/>
          </a:xfrm>
          <a:prstGeom prst="rect">
            <a:avLst/>
          </a:prstGeom>
          <a:noFill/>
          <a:ln>
            <a:noFill/>
          </a:ln>
        </p:spPr>
      </p:pic>
      <p:pic>
        <p:nvPicPr>
          <p:cNvPr id="157" name="Google Shape;157;p22"/>
          <p:cNvPicPr preferRelativeResize="0"/>
          <p:nvPr/>
        </p:nvPicPr>
        <p:blipFill rotWithShape="1">
          <a:blip r:embed="rId7">
            <a:alphaModFix/>
          </a:blip>
          <a:srcRect/>
          <a:stretch/>
        </p:blipFill>
        <p:spPr>
          <a:xfrm>
            <a:off x="5238192" y="4764458"/>
            <a:ext cx="2085975" cy="18582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800"/>
              <a:buFont typeface="Calibri"/>
              <a:buNone/>
            </a:pPr>
            <a:r>
              <a:rPr lang="en-US" sz="4800"/>
              <a:t>Let’s Play Catch</a:t>
            </a:r>
            <a:endParaRPr/>
          </a:p>
        </p:txBody>
      </p:sp>
      <p:pic>
        <p:nvPicPr>
          <p:cNvPr id="163" name="Google Shape;163;p23"/>
          <p:cNvPicPr preferRelativeResize="0">
            <a:picLocks noGrp="1"/>
          </p:cNvPicPr>
          <p:nvPr>
            <p:ph type="body" idx="1"/>
          </p:nvPr>
        </p:nvPicPr>
        <p:blipFill rotWithShape="1">
          <a:blip r:embed="rId3">
            <a:alphaModFix/>
          </a:blip>
          <a:srcRect/>
          <a:stretch/>
        </p:blipFill>
        <p:spPr>
          <a:xfrm>
            <a:off x="6214169" y="1191234"/>
            <a:ext cx="3932237" cy="4677754"/>
          </a:xfrm>
          <a:prstGeom prst="rect">
            <a:avLst/>
          </a:prstGeom>
          <a:noFill/>
          <a:ln>
            <a:noFill/>
          </a:ln>
        </p:spPr>
      </p:pic>
      <p:sp>
        <p:nvSpPr>
          <p:cNvPr id="164" name="Google Shape;164;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a:t>Put the child in front of you and tell them to catch. You can use a balloon, a soft ball, a piece of paper, a ribbon, etc. Throw this object softly for the child to catch it.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Calibri"/>
              <a:buNone/>
            </a:pPr>
            <a:r>
              <a:rPr lang="en-US"/>
              <a:t>Finger Painting.  </a:t>
            </a:r>
            <a:endParaRPr/>
          </a:p>
        </p:txBody>
      </p:sp>
      <p:pic>
        <p:nvPicPr>
          <p:cNvPr id="170" name="Google Shape;170;p24"/>
          <p:cNvPicPr preferRelativeResize="0">
            <a:picLocks noGrp="1"/>
          </p:cNvPicPr>
          <p:nvPr>
            <p:ph type="body" idx="1"/>
          </p:nvPr>
        </p:nvPicPr>
        <p:blipFill rotWithShape="1">
          <a:blip r:embed="rId3">
            <a:alphaModFix/>
          </a:blip>
          <a:srcRect/>
          <a:stretch/>
        </p:blipFill>
        <p:spPr>
          <a:xfrm>
            <a:off x="9527" y="3429000"/>
            <a:ext cx="3949521" cy="2628900"/>
          </a:xfrm>
          <a:prstGeom prst="rect">
            <a:avLst/>
          </a:prstGeom>
          <a:noFill/>
          <a:ln>
            <a:noFill/>
          </a:ln>
        </p:spPr>
      </p:pic>
      <p:sp>
        <p:nvSpPr>
          <p:cNvPr id="171" name="Google Shape;17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a:t>Let’s make our own finger paint.  </a:t>
            </a:r>
            <a:endParaRPr/>
          </a:p>
        </p:txBody>
      </p:sp>
      <p:pic>
        <p:nvPicPr>
          <p:cNvPr id="172" name="Google Shape;172;p24"/>
          <p:cNvPicPr preferRelativeResize="0"/>
          <p:nvPr/>
        </p:nvPicPr>
        <p:blipFill rotWithShape="1">
          <a:blip r:embed="rId4">
            <a:alphaModFix/>
          </a:blip>
          <a:srcRect/>
          <a:stretch/>
        </p:blipFill>
        <p:spPr>
          <a:xfrm>
            <a:off x="5940853" y="291233"/>
            <a:ext cx="5098622" cy="62333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Calibri"/>
              <a:buNone/>
            </a:pPr>
            <a:r>
              <a:rPr lang="en-US"/>
              <a:t>Grab and Hold Paint</a:t>
            </a:r>
            <a:endParaRPr/>
          </a:p>
        </p:txBody>
      </p:sp>
      <p:pic>
        <p:nvPicPr>
          <p:cNvPr id="178" name="Google Shape;178;p25"/>
          <p:cNvPicPr preferRelativeResize="0">
            <a:picLocks noGrp="1"/>
          </p:cNvPicPr>
          <p:nvPr>
            <p:ph type="body" idx="1"/>
          </p:nvPr>
        </p:nvPicPr>
        <p:blipFill rotWithShape="1">
          <a:blip r:embed="rId3">
            <a:alphaModFix/>
          </a:blip>
          <a:srcRect/>
          <a:stretch/>
        </p:blipFill>
        <p:spPr>
          <a:xfrm>
            <a:off x="5702172" y="520434"/>
            <a:ext cx="5137278" cy="5804165"/>
          </a:xfrm>
          <a:prstGeom prst="rect">
            <a:avLst/>
          </a:prstGeom>
          <a:noFill/>
          <a:ln>
            <a:noFill/>
          </a:ln>
        </p:spPr>
      </p:pic>
      <p:sp>
        <p:nvSpPr>
          <p:cNvPr id="179" name="Google Shape;179;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a:t>This is a great activity for you and the child to do together.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Calibri"/>
              <a:buNone/>
            </a:pPr>
            <a:r>
              <a:rPr lang="en-US"/>
              <a:t>Additional Resources</a:t>
            </a:r>
            <a:endParaRPr/>
          </a:p>
        </p:txBody>
      </p:sp>
      <p:sp>
        <p:nvSpPr>
          <p:cNvPr id="185" name="Google Shape;185;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u="sng">
                <a:solidFill>
                  <a:schemeClr val="hlink"/>
                </a:solidFill>
                <a:hlinkClick r:id="rId3"/>
              </a:rPr>
              <a:t>https://www.youtube.com/watch?v=LRFZfSFNOM8</a:t>
            </a:r>
            <a:r>
              <a:rPr lang="en-US"/>
              <a:t> </a:t>
            </a:r>
            <a:endParaRPr/>
          </a:p>
          <a:p>
            <a:pPr marL="685800" lvl="1" indent="-228600" algn="l" rtl="0">
              <a:lnSpc>
                <a:spcPct val="90000"/>
              </a:lnSpc>
              <a:spcBef>
                <a:spcPts val="500"/>
              </a:spcBef>
              <a:spcAft>
                <a:spcPts val="0"/>
              </a:spcAft>
              <a:buClr>
                <a:schemeClr val="dk1"/>
              </a:buClr>
              <a:buSzPts val="2800"/>
              <a:buChar char="•"/>
            </a:pPr>
            <a:r>
              <a:rPr lang="en-US"/>
              <a:t>Milestones for 3 month olds. </a:t>
            </a:r>
            <a:endParaRPr/>
          </a:p>
          <a:p>
            <a:pPr marL="228600" lvl="0" indent="-228600" algn="l" rtl="0">
              <a:lnSpc>
                <a:spcPct val="90000"/>
              </a:lnSpc>
              <a:spcBef>
                <a:spcPts val="1000"/>
              </a:spcBef>
              <a:spcAft>
                <a:spcPts val="0"/>
              </a:spcAft>
              <a:buClr>
                <a:schemeClr val="dk1"/>
              </a:buClr>
              <a:buSzPts val="3200"/>
              <a:buChar char="•"/>
            </a:pPr>
            <a:r>
              <a:rPr lang="en-US" u="sng">
                <a:solidFill>
                  <a:schemeClr val="hlink"/>
                </a:solidFill>
                <a:hlinkClick r:id="rId4"/>
              </a:rPr>
              <a:t>https://www.youtube.com/watch?v=ocFxdf-lmsQ</a:t>
            </a:r>
            <a:endParaRPr/>
          </a:p>
          <a:p>
            <a:pPr marL="685800" lvl="1" indent="-228600" algn="l" rtl="0">
              <a:lnSpc>
                <a:spcPct val="90000"/>
              </a:lnSpc>
              <a:spcBef>
                <a:spcPts val="500"/>
              </a:spcBef>
              <a:spcAft>
                <a:spcPts val="0"/>
              </a:spcAft>
              <a:buClr>
                <a:schemeClr val="dk1"/>
              </a:buClr>
              <a:buSzPts val="2800"/>
              <a:buChar char="•"/>
            </a:pPr>
            <a:r>
              <a:rPr lang="en-US"/>
              <a:t>Milestones for 18 month olds.</a:t>
            </a:r>
            <a:endParaRPr/>
          </a:p>
          <a:p>
            <a:pPr marL="228600" lvl="0" indent="-228600" algn="l" rtl="0">
              <a:lnSpc>
                <a:spcPct val="90000"/>
              </a:lnSpc>
              <a:spcBef>
                <a:spcPts val="1000"/>
              </a:spcBef>
              <a:spcAft>
                <a:spcPts val="0"/>
              </a:spcAft>
              <a:buClr>
                <a:schemeClr val="dk1"/>
              </a:buClr>
              <a:buSzPts val="3200"/>
              <a:buChar char="•"/>
            </a:pPr>
            <a:r>
              <a:rPr lang="en-US" u="sng">
                <a:solidFill>
                  <a:schemeClr val="hlink"/>
                </a:solidFill>
                <a:hlinkClick r:id="rId5"/>
              </a:rPr>
              <a:t>https://www.youtube.com/watch?v=0nFqrBIc8eg</a:t>
            </a:r>
            <a:r>
              <a:rPr lang="en-US"/>
              <a:t> </a:t>
            </a:r>
            <a:endParaRPr/>
          </a:p>
          <a:p>
            <a:pPr marL="685800" lvl="1" indent="-228600" algn="l" rtl="0">
              <a:lnSpc>
                <a:spcPct val="90000"/>
              </a:lnSpc>
              <a:spcBef>
                <a:spcPts val="500"/>
              </a:spcBef>
              <a:spcAft>
                <a:spcPts val="0"/>
              </a:spcAft>
              <a:buClr>
                <a:schemeClr val="dk1"/>
              </a:buClr>
              <a:buSzPts val="2800"/>
              <a:buChar char="•"/>
            </a:pPr>
            <a:r>
              <a:rPr lang="en-US"/>
              <a:t>How to make homemade baby food?</a:t>
            </a:r>
            <a:endParaRPr/>
          </a:p>
        </p:txBody>
      </p:sp>
      <p:sp>
        <p:nvSpPr>
          <p:cNvPr id="186" name="Google Shape;186;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endParaRPr/>
          </a:p>
        </p:txBody>
      </p:sp>
      <p:pic>
        <p:nvPicPr>
          <p:cNvPr id="187" name="Google Shape;187;p26"/>
          <p:cNvPicPr preferRelativeResize="0"/>
          <p:nvPr/>
        </p:nvPicPr>
        <p:blipFill rotWithShape="1">
          <a:blip r:embed="rId6">
            <a:alphaModFix/>
          </a:blip>
          <a:srcRect/>
          <a:stretch/>
        </p:blipFill>
        <p:spPr>
          <a:xfrm>
            <a:off x="405607" y="2057400"/>
            <a:ext cx="4572000" cy="3886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200"/>
              <a:buFont typeface="Calibri"/>
              <a:buNone/>
            </a:pPr>
            <a:r>
              <a:rPr lang="en-US"/>
              <a:t>References</a:t>
            </a:r>
            <a:endParaRPr/>
          </a:p>
        </p:txBody>
      </p:sp>
      <p:sp>
        <p:nvSpPr>
          <p:cNvPr id="193" name="Google Shape;193;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1"/>
              </a:buClr>
              <a:buSzPts val="2480"/>
              <a:buChar char="•"/>
            </a:pPr>
            <a:r>
              <a:rPr lang="en-US" sz="2480" u="sng">
                <a:solidFill>
                  <a:schemeClr val="hlink"/>
                </a:solidFill>
                <a:hlinkClick r:id="rId3"/>
              </a:rPr>
              <a:t>https://www.youtube.com/watch?v=LRFZfSFNOM8</a:t>
            </a:r>
            <a:r>
              <a:rPr lang="en-US" sz="2480"/>
              <a:t> </a:t>
            </a:r>
            <a:endParaRPr/>
          </a:p>
          <a:p>
            <a:pPr marL="685800" lvl="1" indent="-228600" algn="l" rtl="0">
              <a:lnSpc>
                <a:spcPct val="70000"/>
              </a:lnSpc>
              <a:spcBef>
                <a:spcPts val="500"/>
              </a:spcBef>
              <a:spcAft>
                <a:spcPts val="0"/>
              </a:spcAft>
              <a:buClr>
                <a:schemeClr val="dk1"/>
              </a:buClr>
              <a:buSzPts val="2170"/>
              <a:buChar char="•"/>
            </a:pPr>
            <a:r>
              <a:rPr lang="en-US" sz="2170"/>
              <a:t>Milestones for 3 month olds. </a:t>
            </a:r>
            <a:endParaRPr/>
          </a:p>
          <a:p>
            <a:pPr marL="228600" lvl="0" indent="-228600" algn="l" rtl="0">
              <a:lnSpc>
                <a:spcPct val="70000"/>
              </a:lnSpc>
              <a:spcBef>
                <a:spcPts val="1000"/>
              </a:spcBef>
              <a:spcAft>
                <a:spcPts val="0"/>
              </a:spcAft>
              <a:buClr>
                <a:schemeClr val="dk1"/>
              </a:buClr>
              <a:buSzPts val="2480"/>
              <a:buChar char="•"/>
            </a:pPr>
            <a:r>
              <a:rPr lang="en-US" sz="2480" u="sng">
                <a:solidFill>
                  <a:schemeClr val="hlink"/>
                </a:solidFill>
                <a:hlinkClick r:id="rId4"/>
              </a:rPr>
              <a:t>https://www.youtube.com/watch?v=ocFxdf-lmsQ</a:t>
            </a:r>
            <a:endParaRPr sz="2480"/>
          </a:p>
          <a:p>
            <a:pPr marL="685800" lvl="1" indent="-228600" algn="l" rtl="0">
              <a:lnSpc>
                <a:spcPct val="70000"/>
              </a:lnSpc>
              <a:spcBef>
                <a:spcPts val="500"/>
              </a:spcBef>
              <a:spcAft>
                <a:spcPts val="0"/>
              </a:spcAft>
              <a:buClr>
                <a:schemeClr val="dk1"/>
              </a:buClr>
              <a:buSzPts val="2170"/>
              <a:buChar char="•"/>
            </a:pPr>
            <a:r>
              <a:rPr lang="en-US" sz="2170"/>
              <a:t>Milestones for 18 month olds. </a:t>
            </a:r>
            <a:endParaRPr/>
          </a:p>
          <a:p>
            <a:pPr marL="228600" lvl="0" indent="-228600" algn="l" rtl="0">
              <a:lnSpc>
                <a:spcPct val="70000"/>
              </a:lnSpc>
              <a:spcBef>
                <a:spcPts val="1000"/>
              </a:spcBef>
              <a:spcAft>
                <a:spcPts val="0"/>
              </a:spcAft>
              <a:buClr>
                <a:schemeClr val="dk1"/>
              </a:buClr>
              <a:buSzPts val="2480"/>
              <a:buChar char="•"/>
            </a:pPr>
            <a:r>
              <a:rPr lang="en-US" sz="2480" u="sng">
                <a:solidFill>
                  <a:schemeClr val="hlink"/>
                </a:solidFill>
                <a:hlinkClick r:id="rId5"/>
              </a:rPr>
              <a:t>https://www.youtube.com/watch?v=0nFqrBIc8eg</a:t>
            </a:r>
            <a:r>
              <a:rPr lang="en-US" sz="2480"/>
              <a:t> </a:t>
            </a:r>
            <a:endParaRPr/>
          </a:p>
          <a:p>
            <a:pPr marL="685800" lvl="1" indent="-228600" algn="l" rtl="0">
              <a:lnSpc>
                <a:spcPct val="70000"/>
              </a:lnSpc>
              <a:spcBef>
                <a:spcPts val="500"/>
              </a:spcBef>
              <a:spcAft>
                <a:spcPts val="0"/>
              </a:spcAft>
              <a:buClr>
                <a:schemeClr val="dk1"/>
              </a:buClr>
              <a:buSzPts val="2170"/>
              <a:buChar char="•"/>
            </a:pPr>
            <a:r>
              <a:rPr lang="en-US" sz="2170"/>
              <a:t>How to make homemade baby food?</a:t>
            </a:r>
            <a:endParaRPr/>
          </a:p>
          <a:p>
            <a:pPr marL="0" lvl="0" indent="0" algn="l" rtl="0">
              <a:lnSpc>
                <a:spcPct val="70000"/>
              </a:lnSpc>
              <a:spcBef>
                <a:spcPts val="1000"/>
              </a:spcBef>
              <a:spcAft>
                <a:spcPts val="0"/>
              </a:spcAft>
              <a:buClr>
                <a:schemeClr val="dk1"/>
              </a:buClr>
              <a:buSzPts val="2480"/>
              <a:buNone/>
            </a:pPr>
            <a:r>
              <a:rPr lang="en-US" sz="2480" u="sng">
                <a:solidFill>
                  <a:schemeClr val="hlink"/>
                </a:solidFill>
                <a:hlinkClick r:id="rId6"/>
              </a:rPr>
              <a:t>https://www.mothercould.com</a:t>
            </a:r>
            <a:endParaRPr sz="2480"/>
          </a:p>
          <a:p>
            <a:pPr marL="0" lvl="0" indent="0" algn="l" rtl="0">
              <a:lnSpc>
                <a:spcPct val="70000"/>
              </a:lnSpc>
              <a:spcBef>
                <a:spcPts val="1000"/>
              </a:spcBef>
              <a:spcAft>
                <a:spcPts val="0"/>
              </a:spcAft>
              <a:buClr>
                <a:schemeClr val="dk1"/>
              </a:buClr>
              <a:buSzPts val="2480"/>
              <a:buNone/>
            </a:pPr>
            <a:r>
              <a:rPr lang="en-US" sz="2480"/>
              <a:t>	Paint Activities</a:t>
            </a:r>
            <a:endParaRPr/>
          </a:p>
          <a:p>
            <a:pPr marL="0" lvl="0" indent="0" algn="l" rtl="0">
              <a:lnSpc>
                <a:spcPct val="70000"/>
              </a:lnSpc>
              <a:spcBef>
                <a:spcPts val="1000"/>
              </a:spcBef>
              <a:spcAft>
                <a:spcPts val="0"/>
              </a:spcAft>
              <a:buClr>
                <a:schemeClr val="dk1"/>
              </a:buClr>
              <a:buSzPts val="2480"/>
              <a:buNone/>
            </a:pPr>
            <a:r>
              <a:rPr lang="en-US" sz="2480" u="sng">
                <a:solidFill>
                  <a:schemeClr val="hlink"/>
                </a:solidFill>
                <a:hlinkClick r:id="rId7"/>
              </a:rPr>
              <a:t>https://www.youtube.com/watch?v=QUnpROr3-Po</a:t>
            </a:r>
            <a:r>
              <a:rPr lang="en-US" sz="2480"/>
              <a:t> </a:t>
            </a:r>
            <a:endParaRPr/>
          </a:p>
          <a:p>
            <a:pPr marL="0" lvl="0" indent="0" algn="l" rtl="0">
              <a:lnSpc>
                <a:spcPct val="70000"/>
              </a:lnSpc>
              <a:spcBef>
                <a:spcPts val="1000"/>
              </a:spcBef>
              <a:spcAft>
                <a:spcPts val="0"/>
              </a:spcAft>
              <a:buClr>
                <a:schemeClr val="dk1"/>
              </a:buClr>
              <a:buSzPts val="2480"/>
              <a:buNone/>
            </a:pPr>
            <a:r>
              <a:rPr lang="en-US" sz="2480"/>
              <a:t>	Hands, Hands, Fingers, Thumbs</a:t>
            </a:r>
            <a:endParaRPr/>
          </a:p>
          <a:p>
            <a:pPr marL="0" lvl="0" indent="0" algn="l" rtl="0">
              <a:lnSpc>
                <a:spcPct val="70000"/>
              </a:lnSpc>
              <a:spcBef>
                <a:spcPts val="1000"/>
              </a:spcBef>
              <a:spcAft>
                <a:spcPts val="0"/>
              </a:spcAft>
              <a:buClr>
                <a:schemeClr val="dk1"/>
              </a:buClr>
              <a:buSzPts val="2480"/>
              <a:buNone/>
            </a:pPr>
            <a:endParaRPr sz="2480"/>
          </a:p>
        </p:txBody>
      </p:sp>
      <p:pic>
        <p:nvPicPr>
          <p:cNvPr id="194" name="Google Shape;194;p27"/>
          <p:cNvPicPr preferRelativeResize="0"/>
          <p:nvPr/>
        </p:nvPicPr>
        <p:blipFill rotWithShape="1">
          <a:blip r:embed="rId8">
            <a:alphaModFix/>
          </a:blip>
          <a:srcRect/>
          <a:stretch/>
        </p:blipFill>
        <p:spPr>
          <a:xfrm>
            <a:off x="733425" y="2434542"/>
            <a:ext cx="3581400" cy="2686050"/>
          </a:xfrm>
          <a:prstGeom prst="rect">
            <a:avLst/>
          </a:prstGeom>
          <a:noFill/>
          <a:ln>
            <a:noFill/>
          </a:ln>
        </p:spPr>
      </p:pic>
      <p:sp>
        <p:nvSpPr>
          <p:cNvPr id="195" name="Google Shape;195;p27"/>
          <p:cNvSpPr txBox="1"/>
          <p:nvPr/>
        </p:nvSpPr>
        <p:spPr>
          <a:xfrm>
            <a:off x="733425" y="5261014"/>
            <a:ext cx="2924175"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b="0" i="0" u="sng" strike="noStrike" cap="none">
                <a:solidFill>
                  <a:schemeClr val="hlink"/>
                </a:solidFill>
                <a:latin typeface="Calibri"/>
                <a:ea typeface="Calibri"/>
                <a:cs typeface="Calibri"/>
                <a:sym typeface="Calibri"/>
                <a:hlinkClick r:id="rId9"/>
              </a:rPr>
              <a:t>This Photo</a:t>
            </a:r>
            <a:r>
              <a:rPr lang="en-US" sz="900" b="0" i="0" u="none" strike="noStrike" cap="none">
                <a:solidFill>
                  <a:schemeClr val="dk1"/>
                </a:solidFill>
                <a:latin typeface="Calibri"/>
                <a:ea typeface="Calibri"/>
                <a:cs typeface="Calibri"/>
                <a:sym typeface="Calibri"/>
              </a:rPr>
              <a:t> by Unknown Author is licensed under </a:t>
            </a:r>
            <a:r>
              <a:rPr lang="en-US" sz="900" b="0" i="0" u="sng" strike="noStrike" cap="none">
                <a:solidFill>
                  <a:schemeClr val="hlink"/>
                </a:solidFill>
                <a:latin typeface="Calibri"/>
                <a:ea typeface="Calibri"/>
                <a:cs typeface="Calibri"/>
                <a:sym typeface="Calibri"/>
                <a:hlinkClick r:id="rId10"/>
              </a:rPr>
              <a:t>CC BY-SA</a:t>
            </a:r>
            <a:endParaRPr sz="9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200"/>
              <a:buFont typeface="Calibri"/>
              <a:buNone/>
            </a:pPr>
            <a:r>
              <a:rPr lang="en-US"/>
              <a:t>Peek-A-Boo</a:t>
            </a:r>
            <a:endParaRPr/>
          </a:p>
        </p:txBody>
      </p:sp>
      <p:sp>
        <p:nvSpPr>
          <p:cNvPr id="91" name="Google Shape;91;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dirty="0"/>
              <a:t>On last week we played, Peek-A-Boo. Tell me some of the exciting ways you played, Peek-A-Boo.</a:t>
            </a:r>
            <a:endParaRPr dirty="0"/>
          </a:p>
        </p:txBody>
      </p:sp>
      <p:pic>
        <p:nvPicPr>
          <p:cNvPr id="92" name="Google Shape;92;p14"/>
          <p:cNvPicPr preferRelativeResize="0"/>
          <p:nvPr/>
        </p:nvPicPr>
        <p:blipFill rotWithShape="1">
          <a:blip r:embed="rId3">
            <a:alphaModFix/>
          </a:blip>
          <a:srcRect/>
          <a:stretch/>
        </p:blipFill>
        <p:spPr>
          <a:xfrm>
            <a:off x="572983" y="2535670"/>
            <a:ext cx="4199042" cy="2947987"/>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200"/>
              <a:buFont typeface="Calibri"/>
              <a:buNone/>
            </a:pPr>
            <a:r>
              <a:rPr lang="en-US"/>
              <a:t>Pat-a-Cake, Pat-a-Cake!</a:t>
            </a:r>
            <a:endParaRPr/>
          </a:p>
        </p:txBody>
      </p:sp>
      <p:sp>
        <p:nvSpPr>
          <p:cNvPr id="98" name="Google Shape;98;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a:t>Let’s focus on the child’s eye-hand coordination skills. Sit the child on your lap and play a hand game.  </a:t>
            </a:r>
            <a:endParaRPr/>
          </a:p>
          <a:p>
            <a:pPr marL="228600" lvl="0" indent="-228600" algn="l" rtl="0">
              <a:lnSpc>
                <a:spcPct val="90000"/>
              </a:lnSpc>
              <a:spcBef>
                <a:spcPts val="1000"/>
              </a:spcBef>
              <a:spcAft>
                <a:spcPts val="0"/>
              </a:spcAft>
              <a:buClr>
                <a:schemeClr val="dk1"/>
              </a:buClr>
              <a:buSzPts val="3200"/>
              <a:buChar char="•"/>
            </a:pPr>
            <a:r>
              <a:rPr lang="en-US"/>
              <a:t>Tell the child to touch your hand as you raise it in the air.  </a:t>
            </a:r>
            <a:endParaRPr/>
          </a:p>
          <a:p>
            <a:pPr marL="228600" lvl="0" indent="-25400" algn="l" rtl="0">
              <a:lnSpc>
                <a:spcPct val="90000"/>
              </a:lnSpc>
              <a:spcBef>
                <a:spcPts val="1000"/>
              </a:spcBef>
              <a:spcAft>
                <a:spcPts val="0"/>
              </a:spcAft>
              <a:buClr>
                <a:schemeClr val="dk1"/>
              </a:buClr>
              <a:buSzPts val="3200"/>
              <a:buNone/>
            </a:pPr>
            <a:endParaRPr/>
          </a:p>
        </p:txBody>
      </p:sp>
      <p:pic>
        <p:nvPicPr>
          <p:cNvPr id="99" name="Google Shape;99;p15"/>
          <p:cNvPicPr preferRelativeResize="0"/>
          <p:nvPr/>
        </p:nvPicPr>
        <p:blipFill rotWithShape="1">
          <a:blip r:embed="rId3">
            <a:alphaModFix/>
          </a:blip>
          <a:srcRect/>
          <a:stretch/>
        </p:blipFill>
        <p:spPr>
          <a:xfrm>
            <a:off x="514350" y="2200274"/>
            <a:ext cx="4071938" cy="2714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200"/>
              <a:buFont typeface="Calibri"/>
              <a:buNone/>
            </a:pPr>
            <a:r>
              <a:rPr lang="en-US"/>
              <a:t>Pat-a-Cake</a:t>
            </a:r>
            <a:endParaRPr/>
          </a:p>
        </p:txBody>
      </p:sp>
      <p:sp>
        <p:nvSpPr>
          <p:cNvPr id="105" name="Google Shape;105;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u="sng">
                <a:solidFill>
                  <a:schemeClr val="hlink"/>
                </a:solidFill>
                <a:hlinkClick r:id="rId3"/>
              </a:rPr>
              <a:t>https://www.youtube.com/watch?v=WeYBmJPswe0</a:t>
            </a:r>
            <a:r>
              <a:rPr lang="en-US"/>
              <a:t> </a:t>
            </a:r>
            <a:endParaRPr/>
          </a:p>
        </p:txBody>
      </p:sp>
      <p:pic>
        <p:nvPicPr>
          <p:cNvPr id="106" name="Google Shape;106;p16"/>
          <p:cNvPicPr preferRelativeResize="0">
            <a:picLocks noGrp="1"/>
          </p:cNvPicPr>
          <p:nvPr>
            <p:ph type="body" idx="1"/>
          </p:nvPr>
        </p:nvPicPr>
        <p:blipFill rotWithShape="1">
          <a:blip r:embed="rId4">
            <a:alphaModFix/>
          </a:blip>
          <a:srcRect/>
          <a:stretch/>
        </p:blipFill>
        <p:spPr>
          <a:xfrm>
            <a:off x="6334125" y="126168"/>
            <a:ext cx="4667250" cy="66056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Calibri"/>
              <a:buNone/>
            </a:pPr>
            <a:r>
              <a:rPr lang="en-US"/>
              <a:t>Show Me Your Hand(s)</a:t>
            </a:r>
            <a:endParaRPr/>
          </a:p>
        </p:txBody>
      </p:sp>
      <p:pic>
        <p:nvPicPr>
          <p:cNvPr id="112" name="Google Shape;112;p17"/>
          <p:cNvPicPr preferRelativeResize="0">
            <a:picLocks noGrp="1"/>
          </p:cNvPicPr>
          <p:nvPr>
            <p:ph type="body" idx="1"/>
          </p:nvPr>
        </p:nvPicPr>
        <p:blipFill rotWithShape="1">
          <a:blip r:embed="rId3">
            <a:alphaModFix/>
          </a:blip>
          <a:srcRect/>
          <a:stretch/>
        </p:blipFill>
        <p:spPr>
          <a:xfrm>
            <a:off x="5832475" y="987425"/>
            <a:ext cx="4873625" cy="4873625"/>
          </a:xfrm>
          <a:prstGeom prst="rect">
            <a:avLst/>
          </a:prstGeom>
          <a:noFill/>
          <a:ln>
            <a:noFill/>
          </a:ln>
        </p:spPr>
      </p:pic>
      <p:sp>
        <p:nvSpPr>
          <p:cNvPr id="113" name="Google Shape;113;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a:t>This is a great time to identify the child's hand-eye coordination. Raise your hands and say, “these are your hands.” </a:t>
            </a:r>
            <a:endParaRPr/>
          </a:p>
          <a:p>
            <a:pPr marL="0" lvl="0" indent="0" algn="l" rtl="0">
              <a:lnSpc>
                <a:spcPct val="90000"/>
              </a:lnSpc>
              <a:spcBef>
                <a:spcPts val="1000"/>
              </a:spcBef>
              <a:spcAft>
                <a:spcPts val="0"/>
              </a:spcAft>
              <a:buClr>
                <a:schemeClr val="dk1"/>
              </a:buClr>
              <a:buSzPts val="1600"/>
              <a:buNone/>
            </a:pPr>
            <a:r>
              <a:rPr lang="en-US"/>
              <a:t>Infant:  Wave your hands slowly in front of their face. Make sure their eyes are following your hands. Let’s get creative, get a ribbon and wave it in front of the child’s face.</a:t>
            </a:r>
            <a:endParaRPr/>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1600"/>
              <a:buNone/>
            </a:pPr>
            <a:r>
              <a:rPr lang="en-US"/>
              <a:t>Toddlers:  Point to your hand and say, “hand.”  This allows the child to identify their hands. Now point and say fingers. This will allow the child to understand the difference between their fingers and their hand.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Point at the hand.</a:t>
            </a:r>
            <a:endParaRPr/>
          </a:p>
        </p:txBody>
      </p:sp>
      <p:pic>
        <p:nvPicPr>
          <p:cNvPr id="119" name="Google Shape;119;p18"/>
          <p:cNvPicPr preferRelativeResize="0"/>
          <p:nvPr/>
        </p:nvPicPr>
        <p:blipFill rotWithShape="1">
          <a:blip r:embed="rId3">
            <a:alphaModFix/>
          </a:blip>
          <a:srcRect/>
          <a:stretch/>
        </p:blipFill>
        <p:spPr>
          <a:xfrm>
            <a:off x="568713" y="1838325"/>
            <a:ext cx="1667083" cy="1590675"/>
          </a:xfrm>
          <a:prstGeom prst="rect">
            <a:avLst/>
          </a:prstGeom>
          <a:noFill/>
          <a:ln>
            <a:noFill/>
          </a:ln>
        </p:spPr>
      </p:pic>
      <p:pic>
        <p:nvPicPr>
          <p:cNvPr id="120" name="Google Shape;120;p18"/>
          <p:cNvPicPr preferRelativeResize="0"/>
          <p:nvPr/>
        </p:nvPicPr>
        <p:blipFill rotWithShape="1">
          <a:blip r:embed="rId4">
            <a:alphaModFix/>
          </a:blip>
          <a:srcRect/>
          <a:stretch/>
        </p:blipFill>
        <p:spPr>
          <a:xfrm>
            <a:off x="3390900" y="2321580"/>
            <a:ext cx="1667083" cy="1107420"/>
          </a:xfrm>
          <a:prstGeom prst="rect">
            <a:avLst/>
          </a:prstGeom>
          <a:noFill/>
          <a:ln>
            <a:noFill/>
          </a:ln>
        </p:spPr>
      </p:pic>
      <p:pic>
        <p:nvPicPr>
          <p:cNvPr id="121" name="Google Shape;121;p18"/>
          <p:cNvPicPr preferRelativeResize="0"/>
          <p:nvPr/>
        </p:nvPicPr>
        <p:blipFill rotWithShape="1">
          <a:blip r:embed="rId5">
            <a:alphaModFix/>
          </a:blip>
          <a:srcRect/>
          <a:stretch/>
        </p:blipFill>
        <p:spPr>
          <a:xfrm>
            <a:off x="568713" y="4378401"/>
            <a:ext cx="2921602" cy="2027161"/>
          </a:xfrm>
          <a:prstGeom prst="rect">
            <a:avLst/>
          </a:prstGeom>
          <a:noFill/>
          <a:ln>
            <a:noFill/>
          </a:ln>
        </p:spPr>
      </p:pic>
      <p:pic>
        <p:nvPicPr>
          <p:cNvPr id="122" name="Google Shape;122;p18"/>
          <p:cNvPicPr preferRelativeResize="0"/>
          <p:nvPr/>
        </p:nvPicPr>
        <p:blipFill rotWithShape="1">
          <a:blip r:embed="rId6">
            <a:alphaModFix/>
          </a:blip>
          <a:srcRect/>
          <a:stretch/>
        </p:blipFill>
        <p:spPr>
          <a:xfrm>
            <a:off x="4355808" y="4510087"/>
            <a:ext cx="3480384" cy="2202795"/>
          </a:xfrm>
          <a:prstGeom prst="rect">
            <a:avLst/>
          </a:prstGeom>
          <a:noFill/>
          <a:ln>
            <a:noFill/>
          </a:ln>
        </p:spPr>
      </p:pic>
      <p:pic>
        <p:nvPicPr>
          <p:cNvPr id="123" name="Google Shape;123;p18"/>
          <p:cNvPicPr preferRelativeResize="0"/>
          <p:nvPr/>
        </p:nvPicPr>
        <p:blipFill rotWithShape="1">
          <a:blip r:embed="rId7">
            <a:alphaModFix/>
          </a:blip>
          <a:srcRect/>
          <a:stretch/>
        </p:blipFill>
        <p:spPr>
          <a:xfrm>
            <a:off x="9773579" y="2268614"/>
            <a:ext cx="1301659" cy="1955282"/>
          </a:xfrm>
          <a:prstGeom prst="rect">
            <a:avLst/>
          </a:prstGeom>
          <a:noFill/>
          <a:ln>
            <a:noFill/>
          </a:ln>
        </p:spPr>
      </p:pic>
      <p:pic>
        <p:nvPicPr>
          <p:cNvPr id="124" name="Google Shape;124;p18"/>
          <p:cNvPicPr preferRelativeResize="0"/>
          <p:nvPr/>
        </p:nvPicPr>
        <p:blipFill rotWithShape="1">
          <a:blip r:embed="rId8">
            <a:alphaModFix/>
          </a:blip>
          <a:srcRect/>
          <a:stretch/>
        </p:blipFill>
        <p:spPr>
          <a:xfrm>
            <a:off x="8217738" y="4510087"/>
            <a:ext cx="2857500" cy="1895475"/>
          </a:xfrm>
          <a:prstGeom prst="rect">
            <a:avLst/>
          </a:prstGeom>
          <a:noFill/>
          <a:ln>
            <a:noFill/>
          </a:ln>
        </p:spPr>
      </p:pic>
      <p:pic>
        <p:nvPicPr>
          <p:cNvPr id="125" name="Google Shape;125;p18"/>
          <p:cNvPicPr preferRelativeResize="0"/>
          <p:nvPr/>
        </p:nvPicPr>
        <p:blipFill rotWithShape="1">
          <a:blip r:embed="rId9">
            <a:alphaModFix/>
          </a:blip>
          <a:srcRect/>
          <a:stretch/>
        </p:blipFill>
        <p:spPr>
          <a:xfrm>
            <a:off x="5942387" y="2164196"/>
            <a:ext cx="2656907" cy="19926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Calibri"/>
              <a:buNone/>
            </a:pPr>
            <a:r>
              <a:rPr lang="en-US"/>
              <a:t>Hand, Hand, Fingers, Thumb by Al Perkins</a:t>
            </a:r>
            <a:endParaRPr/>
          </a:p>
        </p:txBody>
      </p:sp>
      <p:pic>
        <p:nvPicPr>
          <p:cNvPr id="131" name="Google Shape;131;p19"/>
          <p:cNvPicPr preferRelativeResize="0">
            <a:picLocks noGrp="1"/>
          </p:cNvPicPr>
          <p:nvPr>
            <p:ph type="body" idx="1"/>
          </p:nvPr>
        </p:nvPicPr>
        <p:blipFill rotWithShape="1">
          <a:blip r:embed="rId3">
            <a:alphaModFix/>
          </a:blip>
          <a:srcRect/>
          <a:stretch/>
        </p:blipFill>
        <p:spPr>
          <a:xfrm>
            <a:off x="6335713" y="665218"/>
            <a:ext cx="4248150" cy="5702325"/>
          </a:xfrm>
          <a:prstGeom prst="rect">
            <a:avLst/>
          </a:prstGeom>
          <a:noFill/>
          <a:ln>
            <a:noFill/>
          </a:ln>
        </p:spPr>
      </p:pic>
      <p:sp>
        <p:nvSpPr>
          <p:cNvPr id="132" name="Google Shape;132;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u="sng">
                <a:solidFill>
                  <a:schemeClr val="hlink"/>
                </a:solidFill>
                <a:hlinkClick r:id="rId4"/>
              </a:rPr>
              <a:t>https://www.youtube.com/watch?v=QUnpROr3-Po</a:t>
            </a:r>
            <a:r>
              <a:rPr lang="en-US"/>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a:spLocks noGrp="1"/>
          </p:cNvSpPr>
          <p:nvPr>
            <p:ph type="title"/>
          </p:nvPr>
        </p:nvSpPr>
        <p:spPr>
          <a:xfrm>
            <a:off x="839788" y="457199"/>
            <a:ext cx="3932237" cy="381158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sz="6000"/>
              <a:t>Family Activities</a:t>
            </a:r>
            <a:endParaRPr/>
          </a:p>
        </p:txBody>
      </p:sp>
      <p:sp>
        <p:nvSpPr>
          <p:cNvPr id="138" name="Google Shape;138;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endParaRPr/>
          </a:p>
        </p:txBody>
      </p:sp>
      <p:pic>
        <p:nvPicPr>
          <p:cNvPr id="139" name="Google Shape;139;p20"/>
          <p:cNvPicPr preferRelativeResize="0">
            <a:picLocks noGrp="1"/>
          </p:cNvPicPr>
          <p:nvPr>
            <p:ph type="body" idx="1"/>
          </p:nvPr>
        </p:nvPicPr>
        <p:blipFill rotWithShape="1">
          <a:blip r:embed="rId3">
            <a:alphaModFix/>
          </a:blip>
          <a:srcRect/>
          <a:stretch/>
        </p:blipFill>
        <p:spPr>
          <a:xfrm>
            <a:off x="5345113" y="1764475"/>
            <a:ext cx="6172200" cy="41045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200"/>
              <a:buFont typeface="Calibri"/>
              <a:buNone/>
            </a:pPr>
            <a:r>
              <a:rPr lang="en-US"/>
              <a:t>Create an Activity Board</a:t>
            </a:r>
            <a:endParaRPr/>
          </a:p>
        </p:txBody>
      </p:sp>
      <p:pic>
        <p:nvPicPr>
          <p:cNvPr id="145" name="Google Shape;145;p21"/>
          <p:cNvPicPr preferRelativeResize="0">
            <a:picLocks noGrp="1"/>
          </p:cNvPicPr>
          <p:nvPr>
            <p:ph type="body" idx="1"/>
          </p:nvPr>
        </p:nvPicPr>
        <p:blipFill rotWithShape="1">
          <a:blip r:embed="rId3">
            <a:alphaModFix/>
          </a:blip>
          <a:srcRect/>
          <a:stretch/>
        </p:blipFill>
        <p:spPr>
          <a:xfrm>
            <a:off x="6269038" y="1423987"/>
            <a:ext cx="4000500" cy="4000500"/>
          </a:xfrm>
          <a:prstGeom prst="rect">
            <a:avLst/>
          </a:prstGeom>
          <a:noFill/>
          <a:ln>
            <a:noFill/>
          </a:ln>
        </p:spPr>
      </p:pic>
      <p:sp>
        <p:nvSpPr>
          <p:cNvPr id="146" name="Google Shape;146;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a:t>Infant:</a:t>
            </a:r>
            <a:endParaRPr/>
          </a:p>
          <a:p>
            <a:pPr marL="0" lvl="0" indent="0" algn="l" rtl="0">
              <a:lnSpc>
                <a:spcPct val="90000"/>
              </a:lnSpc>
              <a:spcBef>
                <a:spcPts val="1000"/>
              </a:spcBef>
              <a:spcAft>
                <a:spcPts val="0"/>
              </a:spcAft>
              <a:buClr>
                <a:schemeClr val="dk1"/>
              </a:buClr>
              <a:buSzPts val="1600"/>
              <a:buNone/>
            </a:pPr>
            <a:r>
              <a:rPr lang="en-US"/>
              <a:t>Find objects that are colorful and stimulating (things that would get the child’s attention).  Make sure you put the board within arms reach for the child to play with the board.  Watch as the child reach or grab for items on the board. This helps them with hand-eye coordination. </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596</Words>
  <Application>Microsoft Office PowerPoint</Application>
  <PresentationFormat>Widescreen</PresentationFormat>
  <Paragraphs>50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Pat-a-Cake, Pat-a-Cake!</vt:lpstr>
      <vt:lpstr>Peek-A-Boo</vt:lpstr>
      <vt:lpstr>Pat-a-Cake, Pat-a-Cake!</vt:lpstr>
      <vt:lpstr>Pat-a-Cake</vt:lpstr>
      <vt:lpstr>Show Me Your Hand(s)</vt:lpstr>
      <vt:lpstr>Point at the hand.</vt:lpstr>
      <vt:lpstr>Hand, Hand, Fingers, Thumb by Al Perkins</vt:lpstr>
      <vt:lpstr>Family Activities</vt:lpstr>
      <vt:lpstr>Create an Activity Board</vt:lpstr>
      <vt:lpstr>Grab and Hold</vt:lpstr>
      <vt:lpstr>Let’s Play Catch</vt:lpstr>
      <vt:lpstr>Finger Painting.  </vt:lpstr>
      <vt:lpstr>Grab and Hold Paint</vt:lpstr>
      <vt:lpstr>Additional Resources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Pat-a-Cake, Pat-a-Cake!</dc:title>
  <dc:creator>Jennifer</dc:creator>
  <cp:lastModifiedBy>Jennifer Reed</cp:lastModifiedBy>
  <cp:revision>1</cp:revision>
  <dcterms:modified xsi:type="dcterms:W3CDTF">2020-05-06T19:05:50Z</dcterms:modified>
</cp:coreProperties>
</file>